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  <p:sldMasterId id="2147483724" r:id="rId2"/>
  </p:sldMasterIdLst>
  <p:notesMasterIdLst>
    <p:notesMasterId r:id="rId4"/>
  </p:notesMasterIdLst>
  <p:sldIdLst>
    <p:sldId id="267" r:id="rId3"/>
  </p:sldIdLst>
  <p:sldSz cx="9906000" cy="6858000" type="A4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AE00"/>
    <a:srgbClr val="78A22F"/>
    <a:srgbClr val="FBAD33"/>
    <a:srgbClr val="002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08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0698"/>
          </a:xfrm>
          <a:prstGeom prst="rect">
            <a:avLst/>
          </a:prstGeom>
        </p:spPr>
        <p:txBody>
          <a:bodyPr vert="horz" lIns="94348" tIns="47174" rIns="94348" bIns="47174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40698"/>
          </a:xfrm>
          <a:prstGeom prst="rect">
            <a:avLst/>
          </a:prstGeom>
        </p:spPr>
        <p:txBody>
          <a:bodyPr vert="horz" lIns="94348" tIns="47174" rIns="94348" bIns="47174" rtlCol="0"/>
          <a:lstStyle>
            <a:lvl1pPr algn="r">
              <a:defRPr sz="1200"/>
            </a:lvl1pPr>
          </a:lstStyle>
          <a:p>
            <a:fld id="{567AC05F-9D9D-4CE6-8C2C-0D56D677CA51}" type="datetimeFigureOut">
              <a:rPr lang="en-NZ" smtClean="0"/>
              <a:t>4/09/2024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5175" y="849313"/>
            <a:ext cx="3316288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348" tIns="47174" rIns="94348" bIns="47174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71349"/>
            <a:ext cx="7941310" cy="2676753"/>
          </a:xfrm>
          <a:prstGeom prst="rect">
            <a:avLst/>
          </a:prstGeom>
        </p:spPr>
        <p:txBody>
          <a:bodyPr vert="horz" lIns="94348" tIns="47174" rIns="94348" bIns="4717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978"/>
            <a:ext cx="4301543" cy="340698"/>
          </a:xfrm>
          <a:prstGeom prst="rect">
            <a:avLst/>
          </a:prstGeom>
        </p:spPr>
        <p:txBody>
          <a:bodyPr vert="horz" lIns="94348" tIns="47174" rIns="94348" bIns="47174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456978"/>
            <a:ext cx="4301543" cy="340698"/>
          </a:xfrm>
          <a:prstGeom prst="rect">
            <a:avLst/>
          </a:prstGeom>
        </p:spPr>
        <p:txBody>
          <a:bodyPr vert="horz" lIns="94348" tIns="47174" rIns="94348" bIns="47174" rtlCol="0" anchor="b"/>
          <a:lstStyle>
            <a:lvl1pPr algn="r">
              <a:defRPr sz="1200"/>
            </a:lvl1pPr>
          </a:lstStyle>
          <a:p>
            <a:fld id="{AB360FED-A89D-417F-962A-03EA1CC2ED1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96807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FB6B9B3-5BE9-436F-8326-590C31451B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8"/>
          <a:stretch/>
        </p:blipFill>
        <p:spPr>
          <a:xfrm>
            <a:off x="-1" y="-141006"/>
            <a:ext cx="9906001" cy="69990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5309" y="2700473"/>
            <a:ext cx="4530695" cy="97422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799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5302" y="3713136"/>
            <a:ext cx="4530696" cy="4230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142" indent="0" algn="ctr">
              <a:buNone/>
              <a:defRPr sz="2000"/>
            </a:lvl2pPr>
            <a:lvl3pPr marL="914285" indent="0" algn="ctr">
              <a:buNone/>
              <a:defRPr sz="1800"/>
            </a:lvl3pPr>
            <a:lvl4pPr marL="1371428" indent="0" algn="ctr">
              <a:buNone/>
              <a:defRPr sz="1600"/>
            </a:lvl4pPr>
            <a:lvl5pPr marL="1828571" indent="0" algn="ctr">
              <a:buNone/>
              <a:defRPr sz="1600"/>
            </a:lvl5pPr>
            <a:lvl6pPr marL="2285712" indent="0" algn="ctr">
              <a:buNone/>
              <a:defRPr sz="1600"/>
            </a:lvl6pPr>
            <a:lvl7pPr marL="2742855" indent="0" algn="ctr">
              <a:buNone/>
              <a:defRPr sz="1600"/>
            </a:lvl7pPr>
            <a:lvl8pPr marL="3199998" indent="0" algn="ctr">
              <a:buNone/>
              <a:defRPr sz="1600"/>
            </a:lvl8pPr>
            <a:lvl9pPr marL="3657141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3028F8-8A01-49A7-B392-5FF8E812C9A4}"/>
              </a:ext>
            </a:extLst>
          </p:cNvPr>
          <p:cNvSpPr/>
          <p:nvPr userDrawn="1"/>
        </p:nvSpPr>
        <p:spPr>
          <a:xfrm>
            <a:off x="-2" y="-141006"/>
            <a:ext cx="697118" cy="699900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/>
          </a:p>
        </p:txBody>
      </p:sp>
    </p:spTree>
    <p:extLst>
      <p:ext uri="{BB962C8B-B14F-4D97-AF65-F5344CB8AC3E}">
        <p14:creationId xmlns:p14="http://schemas.microsoft.com/office/powerpoint/2010/main" val="913417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865FB-E2D5-4F36-817B-1320784BF0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53113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2" y="136522"/>
            <a:ext cx="7333583" cy="108093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144" y="1439500"/>
            <a:ext cx="2960426" cy="52782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69199" y="6230151"/>
            <a:ext cx="222885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140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2" y="136522"/>
            <a:ext cx="7333583" cy="10809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144" y="1439500"/>
            <a:ext cx="2960426" cy="52782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69199" y="6230151"/>
            <a:ext cx="222885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931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2" y="136522"/>
            <a:ext cx="7333583" cy="10809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268" y="1444239"/>
            <a:ext cx="4406314" cy="48881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422" y="1444240"/>
            <a:ext cx="4502570" cy="48796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69199" y="6230151"/>
            <a:ext cx="2228850" cy="365125"/>
          </a:xfrm>
          <a:prstGeom prst="rect">
            <a:avLst/>
          </a:prstGeom>
        </p:spPr>
        <p:txBody>
          <a:bodyPr/>
          <a:lstStyle/>
          <a:p>
            <a:fld id="{377865FB-E2D5-4F36-817B-1320784BF0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42778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2" y="136522"/>
            <a:ext cx="7333583" cy="10809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69199" y="6230151"/>
            <a:ext cx="2228850" cy="365125"/>
          </a:xfrm>
          <a:prstGeom prst="rect">
            <a:avLst/>
          </a:prstGeom>
        </p:spPr>
        <p:txBody>
          <a:bodyPr/>
          <a:lstStyle/>
          <a:p>
            <a:fld id="{377865FB-E2D5-4F36-817B-1320784BF0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85609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FB6B9B3-5BE9-436F-8326-590C31451B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8"/>
          <a:stretch/>
        </p:blipFill>
        <p:spPr>
          <a:xfrm>
            <a:off x="-1" y="-141006"/>
            <a:ext cx="9906001" cy="69990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5309" y="2700473"/>
            <a:ext cx="4530695" cy="974220"/>
          </a:xfrm>
        </p:spPr>
        <p:txBody>
          <a:bodyPr anchor="t">
            <a:normAutofit/>
          </a:bodyPr>
          <a:lstStyle>
            <a:lvl1pPr algn="l">
              <a:defRPr sz="2799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5302" y="3713136"/>
            <a:ext cx="4530696" cy="423031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142" indent="0" algn="ctr">
              <a:buNone/>
              <a:defRPr sz="2000"/>
            </a:lvl2pPr>
            <a:lvl3pPr marL="914285" indent="0" algn="ctr">
              <a:buNone/>
              <a:defRPr sz="1800"/>
            </a:lvl3pPr>
            <a:lvl4pPr marL="1371428" indent="0" algn="ctr">
              <a:buNone/>
              <a:defRPr sz="1600"/>
            </a:lvl4pPr>
            <a:lvl5pPr marL="1828571" indent="0" algn="ctr">
              <a:buNone/>
              <a:defRPr sz="1600"/>
            </a:lvl5pPr>
            <a:lvl6pPr marL="2285712" indent="0" algn="ctr">
              <a:buNone/>
              <a:defRPr sz="1600"/>
            </a:lvl6pPr>
            <a:lvl7pPr marL="2742855" indent="0" algn="ctr">
              <a:buNone/>
              <a:defRPr sz="1600"/>
            </a:lvl7pPr>
            <a:lvl8pPr marL="3199998" indent="0" algn="ctr">
              <a:buNone/>
              <a:defRPr sz="1600"/>
            </a:lvl8pPr>
            <a:lvl9pPr marL="3657141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439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3C87A0-9DBF-436F-A558-C3402F52A947}"/>
              </a:ext>
            </a:extLst>
          </p:cNvPr>
          <p:cNvSpPr/>
          <p:nvPr userDrawn="1"/>
        </p:nvSpPr>
        <p:spPr>
          <a:xfrm>
            <a:off x="0" y="0"/>
            <a:ext cx="354932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B1A1DB-3483-49DB-B5C4-30D1899A8E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324" y="2528316"/>
            <a:ext cx="3959352" cy="180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120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772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268" y="1444239"/>
            <a:ext cx="4406314" cy="488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422" y="1444240"/>
            <a:ext cx="4502570" cy="48796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865FB-E2D5-4F36-817B-1320784BF0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31949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06573A0-2EBC-43FB-B141-5824453C8691}"/>
              </a:ext>
            </a:extLst>
          </p:cNvPr>
          <p:cNvCxnSpPr>
            <a:cxnSpLocks/>
          </p:cNvCxnSpPr>
          <p:nvPr userDrawn="1"/>
        </p:nvCxnSpPr>
        <p:spPr>
          <a:xfrm>
            <a:off x="362090" y="1291657"/>
            <a:ext cx="3164061" cy="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FCCA25F-5C0D-499C-8FE1-3DAC724CD1C5}"/>
              </a:ext>
            </a:extLst>
          </p:cNvPr>
          <p:cNvSpPr txBox="1"/>
          <p:nvPr userDrawn="1"/>
        </p:nvSpPr>
        <p:spPr>
          <a:xfrm rot="16200000">
            <a:off x="-911256" y="3008945"/>
            <a:ext cx="2177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800" b="0" dirty="0">
                <a:solidFill>
                  <a:schemeClr val="bg1"/>
                </a:solidFill>
                <a:latin typeface="Arial Nova Cond Light" panose="020B0306020202020204" pitchFamily="34" charset="0"/>
              </a:rPr>
              <a:t>PRODUCT FACT SHEET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B77222-D7CC-4613-AE22-4C16FAB520A6}"/>
              </a:ext>
            </a:extLst>
          </p:cNvPr>
          <p:cNvSpPr/>
          <p:nvPr userDrawn="1"/>
        </p:nvSpPr>
        <p:spPr>
          <a:xfrm>
            <a:off x="0" y="0"/>
            <a:ext cx="307777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0AB834-A4FC-40FB-A257-E840277319EF}"/>
              </a:ext>
            </a:extLst>
          </p:cNvPr>
          <p:cNvSpPr txBox="1"/>
          <p:nvPr userDrawn="1"/>
        </p:nvSpPr>
        <p:spPr>
          <a:xfrm rot="16200000">
            <a:off x="-682063" y="3275111"/>
            <a:ext cx="1688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b="0" dirty="0">
                <a:solidFill>
                  <a:schemeClr val="bg1"/>
                </a:solidFill>
                <a:latin typeface="Arial Nova Cond Light" panose="020B0306020202020204" pitchFamily="34" charset="0"/>
              </a:rPr>
              <a:t>PRODUCT FACT SHEET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044362D-52AF-4447-A625-326FEAFFF3AF}"/>
              </a:ext>
            </a:extLst>
          </p:cNvPr>
          <p:cNvCxnSpPr>
            <a:cxnSpLocks/>
          </p:cNvCxnSpPr>
          <p:nvPr userDrawn="1"/>
        </p:nvCxnSpPr>
        <p:spPr>
          <a:xfrm>
            <a:off x="3526151" y="1403542"/>
            <a:ext cx="0" cy="5350204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9696A09-B2A3-4749-87C4-EDD78DD995D2}"/>
              </a:ext>
            </a:extLst>
          </p:cNvPr>
          <p:cNvCxnSpPr>
            <a:cxnSpLocks/>
          </p:cNvCxnSpPr>
          <p:nvPr userDrawn="1"/>
        </p:nvCxnSpPr>
        <p:spPr>
          <a:xfrm>
            <a:off x="6722784" y="1403542"/>
            <a:ext cx="0" cy="5350204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679FC5F-22A4-4E05-84B9-5F55162165D8}"/>
              </a:ext>
            </a:extLst>
          </p:cNvPr>
          <p:cNvGrpSpPr/>
          <p:nvPr userDrawn="1"/>
        </p:nvGrpSpPr>
        <p:grpSpPr>
          <a:xfrm>
            <a:off x="6835365" y="5992915"/>
            <a:ext cx="3003085" cy="724880"/>
            <a:chOff x="6728925" y="5992915"/>
            <a:chExt cx="3109526" cy="72488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6DF816A-8B09-4BA4-AC79-52526C116E09}"/>
                </a:ext>
              </a:extLst>
            </p:cNvPr>
            <p:cNvSpPr/>
            <p:nvPr userDrawn="1"/>
          </p:nvSpPr>
          <p:spPr>
            <a:xfrm>
              <a:off x="6728925" y="5992915"/>
              <a:ext cx="3064722" cy="7248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NZ" sz="1000" dirty="0">
                <a:solidFill>
                  <a:schemeClr val="accent4"/>
                </a:solidFill>
                <a:latin typeface="Arial Nova Cond Light" panose="020B0306020202020204" pitchFamily="34" charset="0"/>
              </a:endParaRPr>
            </a:p>
            <a:p>
              <a:pPr algn="l"/>
              <a:endParaRPr lang="en-NZ" sz="1000" dirty="0">
                <a:solidFill>
                  <a:schemeClr val="accent4"/>
                </a:solidFill>
                <a:latin typeface="Arial Nova Cond Light" panose="020B0306020202020204" pitchFamily="34" charset="0"/>
              </a:endParaRPr>
            </a:p>
            <a:p>
              <a:pPr algn="l"/>
              <a:endParaRPr lang="en-NZ" sz="1000" u="none" dirty="0">
                <a:solidFill>
                  <a:schemeClr val="accent4"/>
                </a:solidFill>
                <a:latin typeface="Arial Nova Cond Light" panose="020B0306020202020204" pitchFamily="34" charset="0"/>
              </a:endParaRPr>
            </a:p>
            <a:p>
              <a:pPr algn="l"/>
              <a:endParaRPr lang="en-NZ" sz="1100" dirty="0">
                <a:solidFill>
                  <a:schemeClr val="accent4"/>
                </a:solidFill>
                <a:latin typeface="Arial Nova Cond Light" panose="020B030602020202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59F8695-655A-449A-9398-BE7F14736AE8}"/>
                </a:ext>
              </a:extLst>
            </p:cNvPr>
            <p:cNvSpPr txBox="1"/>
            <p:nvPr userDrawn="1"/>
          </p:nvSpPr>
          <p:spPr>
            <a:xfrm>
              <a:off x="8211988" y="6046556"/>
              <a:ext cx="1626463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NZ" sz="700" u="none" spc="50" baseline="0" dirty="0">
                  <a:solidFill>
                    <a:schemeClr val="bg1"/>
                  </a:solidFill>
                  <a:latin typeface="Arial Nova Light" panose="020B0304020202020204" pitchFamily="34" charset="0"/>
                </a:rPr>
                <a:t>11-17 Huttloc Drive</a:t>
              </a:r>
            </a:p>
            <a:p>
              <a:pPr algn="l"/>
              <a:r>
                <a:rPr lang="en-NZ" sz="700" u="none" spc="50" baseline="0" dirty="0">
                  <a:solidFill>
                    <a:schemeClr val="bg1"/>
                  </a:solidFill>
                  <a:latin typeface="Arial Nova Light" panose="020B0304020202020204" pitchFamily="34" charset="0"/>
                </a:rPr>
                <a:t>Tokoroa 3420, New Zealand</a:t>
              </a:r>
            </a:p>
            <a:p>
              <a:pPr algn="l"/>
              <a:endParaRPr lang="en-NZ" sz="700" u="none" spc="50" baseline="0" dirty="0">
                <a:solidFill>
                  <a:schemeClr val="bg1"/>
                </a:solidFill>
                <a:latin typeface="Arial Nova Light" panose="020B0304020202020204" pitchFamily="34" charset="0"/>
              </a:endParaRPr>
            </a:p>
            <a:p>
              <a:pPr algn="l"/>
              <a:r>
                <a:rPr lang="en-NZ" sz="700" u="none" spc="50" baseline="0" dirty="0">
                  <a:solidFill>
                    <a:schemeClr val="bg1"/>
                  </a:solidFill>
                  <a:latin typeface="Arial Nova Light" panose="020B0304020202020204" pitchFamily="34" charset="0"/>
                </a:rPr>
                <a:t>PO Box 67</a:t>
              </a:r>
            </a:p>
            <a:p>
              <a:pPr algn="l"/>
              <a:r>
                <a:rPr lang="en-NZ" sz="700" u="none" spc="50" baseline="0" dirty="0">
                  <a:solidFill>
                    <a:schemeClr val="bg1"/>
                  </a:solidFill>
                  <a:latin typeface="Arial Nova Light" panose="020B0304020202020204" pitchFamily="34" charset="0"/>
                </a:rPr>
                <a:t>Tokoroa 3444, New Zealand</a:t>
              </a:r>
              <a:endParaRPr lang="en-NZ" sz="700" spc="50" baseline="0" dirty="0">
                <a:latin typeface="Arial Nova Light" panose="020B0304020202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30AD42E-A4D3-41D8-9A49-3905966A241C}"/>
                </a:ext>
              </a:extLst>
            </p:cNvPr>
            <p:cNvSpPr txBox="1"/>
            <p:nvPr userDrawn="1"/>
          </p:nvSpPr>
          <p:spPr>
            <a:xfrm>
              <a:off x="6819979" y="6046556"/>
              <a:ext cx="138296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Aft>
                  <a:spcPts val="150"/>
                </a:spcAft>
              </a:pPr>
              <a:r>
                <a:rPr lang="en-NZ" sz="700" b="1" spc="50" baseline="0" dirty="0">
                  <a:solidFill>
                    <a:schemeClr val="accent4"/>
                  </a:solidFill>
                  <a:latin typeface="Arial Nova Light" panose="020B0304020202020204" pitchFamily="34" charset="0"/>
                </a:rPr>
                <a:t>P</a:t>
              </a:r>
              <a:r>
                <a:rPr lang="en-NZ" sz="700" spc="50" baseline="0" dirty="0">
                  <a:solidFill>
                    <a:schemeClr val="accent4"/>
                  </a:solidFill>
                  <a:latin typeface="Arial Nova Light" panose="020B0304020202020204" pitchFamily="34" charset="0"/>
                </a:rPr>
                <a:t>  </a:t>
              </a:r>
              <a:r>
                <a:rPr lang="en-NZ" sz="700" spc="50" baseline="0" dirty="0">
                  <a:solidFill>
                    <a:schemeClr val="bg1"/>
                  </a:solidFill>
                  <a:latin typeface="Arial Nova Light" panose="020B0304020202020204" pitchFamily="34" charset="0"/>
                </a:rPr>
                <a:t>+64 7 885 0550</a:t>
              </a:r>
            </a:p>
            <a:p>
              <a:pPr algn="l">
                <a:spcBef>
                  <a:spcPts val="0"/>
                </a:spcBef>
                <a:spcAft>
                  <a:spcPts val="150"/>
                </a:spcAft>
              </a:pPr>
              <a:r>
                <a:rPr lang="en-NZ" sz="700" b="1" spc="50" baseline="0" dirty="0">
                  <a:solidFill>
                    <a:schemeClr val="accent4"/>
                  </a:solidFill>
                  <a:latin typeface="Arial Nova Light" panose="020B0304020202020204" pitchFamily="34" charset="0"/>
                </a:rPr>
                <a:t>F</a:t>
              </a:r>
              <a:r>
                <a:rPr lang="en-NZ" sz="700" spc="50" baseline="0" dirty="0">
                  <a:solidFill>
                    <a:schemeClr val="accent4"/>
                  </a:solidFill>
                  <a:latin typeface="Arial Nova Light" panose="020B0304020202020204" pitchFamily="34" charset="0"/>
                </a:rPr>
                <a:t>  </a:t>
              </a:r>
              <a:r>
                <a:rPr lang="en-NZ" sz="700" spc="50" baseline="0" dirty="0">
                  <a:solidFill>
                    <a:schemeClr val="bg1"/>
                  </a:solidFill>
                  <a:latin typeface="Arial Nova Light" panose="020B0304020202020204" pitchFamily="34" charset="0"/>
                </a:rPr>
                <a:t>+ 64 7 886 0024</a:t>
              </a:r>
            </a:p>
            <a:p>
              <a:pPr algn="l">
                <a:spcAft>
                  <a:spcPts val="150"/>
                </a:spcAft>
              </a:pPr>
              <a:r>
                <a:rPr lang="en-NZ" sz="700" b="1" spc="50" baseline="0" dirty="0">
                  <a:solidFill>
                    <a:schemeClr val="accent4"/>
                  </a:solidFill>
                  <a:latin typeface="Arial Nova Light" panose="020B0304020202020204" pitchFamily="34" charset="0"/>
                </a:rPr>
                <a:t>E</a:t>
              </a:r>
              <a:r>
                <a:rPr lang="en-NZ" sz="700" spc="50" baseline="0" dirty="0">
                  <a:solidFill>
                    <a:schemeClr val="accent4"/>
                  </a:solidFill>
                  <a:latin typeface="Arial Nova Light" panose="020B0304020202020204" pitchFamily="34" charset="0"/>
                </a:rPr>
                <a:t>   </a:t>
              </a:r>
              <a:r>
                <a:rPr lang="en-NZ" sz="700" u="none" spc="50" baseline="0" dirty="0">
                  <a:solidFill>
                    <a:schemeClr val="bg1"/>
                  </a:solidFill>
                  <a:latin typeface="Arial Nova Light" panose="020B0304020202020204" pitchFamily="34" charset="0"/>
                </a:rPr>
                <a:t>info@bpmnz.co.nz</a:t>
              </a:r>
            </a:p>
            <a:p>
              <a:pPr algn="l">
                <a:spcAft>
                  <a:spcPts val="150"/>
                </a:spcAft>
              </a:pPr>
              <a:r>
                <a:rPr lang="en-NZ" sz="700" u="none" spc="50" baseline="0" dirty="0">
                  <a:solidFill>
                    <a:schemeClr val="accent4"/>
                  </a:solidFill>
                  <a:latin typeface="Arial Nova Light" panose="020B0304020202020204" pitchFamily="34" charset="0"/>
                </a:rPr>
                <a:t>     </a:t>
              </a:r>
              <a:r>
                <a:rPr lang="en-NZ" sz="700" b="1" u="none" spc="50" baseline="0" dirty="0">
                  <a:solidFill>
                    <a:schemeClr val="bg1"/>
                  </a:solidFill>
                  <a:latin typeface="Arial Nova Light" panose="020B0304020202020204" pitchFamily="34" charset="0"/>
                </a:rPr>
                <a:t>bpmnz.co.nz</a:t>
              </a:r>
              <a:endParaRPr lang="en-NZ" dirty="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10A0A04-47E6-414E-8FA5-F9368763CE3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905" y="-115303"/>
            <a:ext cx="2217095" cy="140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449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23" r:id="rId3"/>
    <p:sldLayoutId id="2147483720" r:id="rId4"/>
    <p:sldLayoutId id="2147483722" r:id="rId5"/>
  </p:sldLayoutIdLst>
  <p:txStyles>
    <p:titleStyle>
      <a:lvl1pPr algn="l" defTabSz="914285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rgbClr val="00245E"/>
          </a:solidFill>
          <a:latin typeface="Arial Nova" panose="020B0504020202020204" pitchFamily="34" charset="0"/>
          <a:ea typeface="+mj-ea"/>
          <a:cs typeface="+mj-cs"/>
        </a:defRPr>
      </a:lvl1pPr>
    </p:titleStyle>
    <p:bodyStyle>
      <a:lvl1pPr marL="0" indent="0" algn="l" defTabSz="91428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101" b="1" kern="1200">
          <a:solidFill>
            <a:schemeClr val="accent1"/>
          </a:solidFill>
          <a:latin typeface="Arial Nova Cond" panose="020B0506020202020204" pitchFamily="34" charset="0"/>
          <a:ea typeface="+mn-ea"/>
          <a:cs typeface="+mn-cs"/>
        </a:defRPr>
      </a:lvl1pPr>
      <a:lvl2pPr marL="228573" indent="-228573" algn="l" defTabSz="91428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101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2pPr>
      <a:lvl3pPr marL="1142857" indent="-228573" algn="l" defTabSz="9142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1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3pPr>
      <a:lvl4pPr marL="1599999" indent="-228573" algn="l" defTabSz="9142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1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4pPr>
      <a:lvl5pPr marL="2057141" indent="-228573" algn="l" defTabSz="9142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1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5pPr>
      <a:lvl6pPr marL="2514285" indent="-228573" algn="l" defTabSz="9142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6" indent="-228573" algn="l" defTabSz="9142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1" indent="-228573" algn="l" defTabSz="9142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1" indent="-228573" algn="l" defTabSz="9142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2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5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8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1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2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5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98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1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4933" y="136522"/>
            <a:ext cx="7086600" cy="10809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932" y="1367594"/>
            <a:ext cx="9268107" cy="4862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87142" y="635635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865FB-E2D5-4F36-817B-1320784BF00E}" type="slidenum">
              <a:rPr lang="en-NZ" smtClean="0"/>
              <a:t>‹#›</a:t>
            </a:fld>
            <a:endParaRPr lang="en-NZ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06573A0-2EBC-43FB-B141-5824453C8691}"/>
              </a:ext>
            </a:extLst>
          </p:cNvPr>
          <p:cNvCxnSpPr>
            <a:cxnSpLocks/>
          </p:cNvCxnSpPr>
          <p:nvPr userDrawn="1"/>
        </p:nvCxnSpPr>
        <p:spPr>
          <a:xfrm>
            <a:off x="354932" y="1241386"/>
            <a:ext cx="9268107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63AF245-F0A0-4F2D-9744-A79C3A15663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837" y="-4585"/>
            <a:ext cx="2054202" cy="68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54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</p:sldLayoutIdLst>
  <p:txStyles>
    <p:titleStyle>
      <a:lvl1pPr algn="l" defTabSz="914285" rtl="0" eaLnBrk="1" latinLnBrk="0" hangingPunct="1">
        <a:lnSpc>
          <a:spcPct val="90000"/>
        </a:lnSpc>
        <a:spcBef>
          <a:spcPct val="0"/>
        </a:spcBef>
        <a:buNone/>
        <a:defRPr sz="2799" kern="1200">
          <a:solidFill>
            <a:srgbClr val="00245E"/>
          </a:solidFill>
          <a:latin typeface="Arial Nova" panose="020B0504020202020204" pitchFamily="34" charset="0"/>
          <a:ea typeface="+mj-ea"/>
          <a:cs typeface="+mj-cs"/>
        </a:defRPr>
      </a:lvl1pPr>
    </p:titleStyle>
    <p:bodyStyle>
      <a:lvl1pPr marL="228573" indent="-228573" algn="l" defTabSz="91428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1pPr>
      <a:lvl2pPr marL="685714" indent="-228573" algn="l" defTabSz="9142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2pPr>
      <a:lvl3pPr marL="1142857" indent="-228573" algn="l" defTabSz="9142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3pPr>
      <a:lvl4pPr marL="1599999" indent="-228573" algn="l" defTabSz="9142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4pPr>
      <a:lvl5pPr marL="2057141" indent="-228573" algn="l" defTabSz="9142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5pPr>
      <a:lvl6pPr marL="2514285" indent="-228573" algn="l" defTabSz="9142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6" indent="-228573" algn="l" defTabSz="9142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1" indent="-228573" algn="l" defTabSz="9142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1" indent="-228573" algn="l" defTabSz="9142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2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5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8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1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2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5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98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1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2085F61-BC9E-4F80-A13A-1237B85C4742}"/>
              </a:ext>
            </a:extLst>
          </p:cNvPr>
          <p:cNvSpPr txBox="1">
            <a:spLocks/>
          </p:cNvSpPr>
          <p:nvPr/>
        </p:nvSpPr>
        <p:spPr>
          <a:xfrm>
            <a:off x="413066" y="1416174"/>
            <a:ext cx="3092297" cy="5284891"/>
          </a:xfrm>
          <a:prstGeom prst="rect">
            <a:avLst/>
          </a:prstGeom>
        </p:spPr>
        <p:txBody>
          <a:bodyPr vert="horz" lIns="84406" tIns="42203" rIns="84406" bIns="42203" rtlCol="0">
            <a:noAutofit/>
          </a:bodyPr>
          <a:lstStyle>
            <a:lvl1pPr marL="0" indent="0" algn="l" defTabSz="91428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1" b="1" kern="1200">
                <a:solidFill>
                  <a:schemeClr val="accent1"/>
                </a:solidFill>
                <a:latin typeface="Arial Nova Cond" panose="020B0506020202020204" pitchFamily="34" charset="0"/>
                <a:ea typeface="+mn-ea"/>
                <a:cs typeface="+mn-cs"/>
              </a:defRPr>
            </a:lvl1pPr>
            <a:lvl2pPr marL="228573" indent="-228573" algn="l" defTabSz="91428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101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2pPr>
            <a:lvl3pPr marL="1142857" indent="-228573" algn="l" defTabSz="91428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1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3pPr>
            <a:lvl4pPr marL="1599999" indent="-228573" algn="l" defTabSz="91428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1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4pPr>
            <a:lvl5pPr marL="2057141" indent="-228573" algn="l" defTabSz="91428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1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5pPr>
            <a:lvl6pPr marL="2514285" indent="-228573" algn="l" defTabSz="91428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26" indent="-228573" algn="l" defTabSz="91428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71" indent="-228573" algn="l" defTabSz="91428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11" indent="-228573" algn="l" defTabSz="91428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OPTIMATE HOOF RESCUE HELPS WITH</a:t>
            </a:r>
          </a:p>
          <a:p>
            <a:pPr marL="210996" lvl="1" indent="-210996" defTabSz="843976">
              <a:spcBef>
                <a:spcPts val="462"/>
              </a:spcBef>
              <a:spcAft>
                <a:spcPts val="554"/>
              </a:spcAft>
              <a:buClr>
                <a:prstClr val="black"/>
              </a:buClr>
              <a:defRPr/>
            </a:pPr>
            <a:r>
              <a:rPr lang="en-GB" dirty="0"/>
              <a:t>Myco-toxin binding for animal health</a:t>
            </a:r>
            <a:r>
              <a:rPr lang="en-GB" sz="1100" dirty="0"/>
              <a:t> and balancing rumen PH. Acidosis can contribute to laminitis.</a:t>
            </a:r>
          </a:p>
          <a:p>
            <a:pPr marL="210996" lvl="1" indent="-210996" defTabSz="843976">
              <a:spcBef>
                <a:spcPts val="462"/>
              </a:spcBef>
              <a:spcAft>
                <a:spcPts val="554"/>
              </a:spcAft>
              <a:buClr>
                <a:prstClr val="black"/>
              </a:buClr>
              <a:defRPr/>
            </a:pPr>
            <a:r>
              <a:rPr lang="en-NZ" sz="1100" dirty="0">
                <a:solidFill>
                  <a:prstClr val="black"/>
                </a:solidFill>
              </a:rPr>
              <a:t>Reduced foot health problems and strengthen building blocks of hoof walls. </a:t>
            </a:r>
          </a:p>
          <a:p>
            <a:pPr marL="210996" lvl="1" indent="-210996" defTabSz="843976">
              <a:spcBef>
                <a:spcPts val="462"/>
              </a:spcBef>
              <a:spcAft>
                <a:spcPts val="554"/>
              </a:spcAft>
              <a:buClr>
                <a:prstClr val="black"/>
              </a:buClr>
              <a:defRPr/>
            </a:pPr>
            <a:r>
              <a:rPr lang="en-NZ" sz="1100" dirty="0">
                <a:solidFill>
                  <a:prstClr val="black"/>
                </a:solidFill>
              </a:rPr>
              <a:t>Stimulates keratin production, the main structural element in hair and hooves.</a:t>
            </a:r>
          </a:p>
          <a:p>
            <a:pPr marL="0" lvl="1" indent="0" defTabSz="843976">
              <a:spcBef>
                <a:spcPts val="462"/>
              </a:spcBef>
              <a:buClr>
                <a:prstClr val="black"/>
              </a:buClr>
              <a:buNone/>
            </a:pPr>
            <a:endParaRPr lang="en-GB" sz="1100" b="1" dirty="0">
              <a:solidFill>
                <a:schemeClr val="accent1"/>
              </a:solidFill>
              <a:latin typeface="Arial Nova Cond" panose="020B0506020202020204" pitchFamily="34" charset="0"/>
            </a:endParaRPr>
          </a:p>
          <a:p>
            <a:pPr marL="0" lvl="1" indent="0" defTabSz="843976">
              <a:spcBef>
                <a:spcPts val="462"/>
              </a:spcBef>
              <a:buClr>
                <a:prstClr val="black"/>
              </a:buClr>
              <a:buNone/>
            </a:pPr>
            <a:r>
              <a:rPr lang="en-GB" sz="1100" b="1" dirty="0">
                <a:solidFill>
                  <a:schemeClr val="accent1"/>
                </a:solidFill>
                <a:latin typeface="Arial Nova Cond" panose="020B0506020202020204" pitchFamily="34" charset="0"/>
              </a:rPr>
              <a:t>WHY USE                      HOOF RESCUE?</a:t>
            </a:r>
          </a:p>
          <a:p>
            <a:pPr marL="210996" lvl="1" indent="-210996" defTabSz="843976">
              <a:spcBef>
                <a:spcPts val="462"/>
              </a:spcBef>
              <a:spcAft>
                <a:spcPts val="554"/>
              </a:spcAft>
              <a:buClr>
                <a:prstClr val="black"/>
              </a:buClr>
              <a:defRPr/>
            </a:pPr>
            <a:r>
              <a:rPr lang="en-NZ" sz="1100" b="1" dirty="0">
                <a:solidFill>
                  <a:prstClr val="black"/>
                </a:solidFill>
              </a:rPr>
              <a:t>Optimate Hoof Rescue </a:t>
            </a:r>
            <a:r>
              <a:rPr lang="en-NZ" sz="1100" dirty="0">
                <a:solidFill>
                  <a:prstClr val="black"/>
                </a:solidFill>
              </a:rPr>
              <a:t>includes a rumen protected Methionine making this more readily available for absorption through the gastrointestinal tract.</a:t>
            </a:r>
          </a:p>
          <a:p>
            <a:pPr marL="210996" lvl="1" indent="-210996" defTabSz="843976">
              <a:spcBef>
                <a:spcPts val="462"/>
              </a:spcBef>
              <a:spcAft>
                <a:spcPts val="554"/>
              </a:spcAft>
              <a:buClr>
                <a:prstClr val="black"/>
              </a:buClr>
              <a:defRPr/>
            </a:pPr>
            <a:r>
              <a:rPr lang="en-NZ" sz="1100" b="1" dirty="0">
                <a:solidFill>
                  <a:prstClr val="black"/>
                </a:solidFill>
              </a:rPr>
              <a:t>Optimate Hoof Rescue </a:t>
            </a:r>
            <a:r>
              <a:rPr lang="en-NZ" sz="1100" dirty="0">
                <a:solidFill>
                  <a:prstClr val="black"/>
                </a:solidFill>
              </a:rPr>
              <a:t>includes Biotin, Biotin is B-group vitamin and plays a key role in synthesis of glucose, protein and fat. Biotin is necessary for synthesis of keratin, a hard structural protein in horns and hoofs.</a:t>
            </a:r>
            <a:endParaRPr lang="en-GB" sz="800" b="1" dirty="0">
              <a:solidFill>
                <a:schemeClr val="accent1"/>
              </a:solidFill>
              <a:latin typeface="Arial Nova Cond" panose="020B0506020202020204" pitchFamily="34" charset="0"/>
            </a:endParaRPr>
          </a:p>
          <a:p>
            <a:pPr marL="0" lvl="1" indent="0" defTabSz="843976">
              <a:spcBef>
                <a:spcPts val="462"/>
              </a:spcBef>
              <a:spcAft>
                <a:spcPts val="554"/>
              </a:spcAft>
              <a:buClr>
                <a:prstClr val="black"/>
              </a:buClr>
              <a:buNone/>
              <a:defRPr/>
            </a:pPr>
            <a:endParaRPr lang="en-GB" sz="1100" b="1" dirty="0">
              <a:solidFill>
                <a:schemeClr val="accent1"/>
              </a:solidFill>
              <a:latin typeface="Arial Nova Cond" panose="020B0506020202020204" pitchFamily="34" charset="0"/>
            </a:endParaRPr>
          </a:p>
          <a:p>
            <a:pPr marL="0" lvl="1" indent="0" defTabSz="843976">
              <a:spcBef>
                <a:spcPts val="462"/>
              </a:spcBef>
              <a:spcAft>
                <a:spcPts val="554"/>
              </a:spcAft>
              <a:buClr>
                <a:prstClr val="black"/>
              </a:buClr>
              <a:buNone/>
              <a:defRPr/>
            </a:pPr>
            <a:endParaRPr lang="en-GB" sz="1100" b="1" dirty="0">
              <a:solidFill>
                <a:schemeClr val="accent1"/>
              </a:solidFill>
              <a:latin typeface="Arial Nova Cond" panose="020B0506020202020204" pitchFamily="34" charset="0"/>
            </a:endParaRPr>
          </a:p>
          <a:p>
            <a:pPr marL="0" lvl="1" indent="0" defTabSz="843976">
              <a:spcBef>
                <a:spcPts val="462"/>
              </a:spcBef>
              <a:spcAft>
                <a:spcPts val="554"/>
              </a:spcAft>
              <a:buClr>
                <a:prstClr val="black"/>
              </a:buClr>
              <a:buNone/>
              <a:defRPr/>
            </a:pPr>
            <a:r>
              <a:rPr lang="en-GB" sz="1100" b="1" dirty="0">
                <a:solidFill>
                  <a:schemeClr val="accent1"/>
                </a:solidFill>
                <a:latin typeface="Arial Nova Cond" panose="020B0506020202020204" pitchFamily="34" charset="0"/>
              </a:rPr>
              <a:t>HEALTH AND SAFETY</a:t>
            </a:r>
          </a:p>
          <a:p>
            <a:pPr marL="0" lvl="1" indent="0" defTabSz="843976">
              <a:spcBef>
                <a:spcPts val="462"/>
              </a:spcBef>
              <a:buClr>
                <a:prstClr val="black"/>
              </a:buClr>
              <a:buNone/>
            </a:pPr>
            <a:r>
              <a:rPr lang="en-GB" sz="1100" dirty="0">
                <a:solidFill>
                  <a:prstClr val="black"/>
                </a:solidFill>
              </a:rPr>
              <a:t>Material safety data sheets are available on request.</a:t>
            </a:r>
          </a:p>
          <a:p>
            <a:pPr marL="210996" lvl="1" indent="-210996" defTabSz="843976">
              <a:spcBef>
                <a:spcPts val="462"/>
              </a:spcBef>
              <a:spcAft>
                <a:spcPts val="554"/>
              </a:spcAft>
              <a:buClr>
                <a:prstClr val="black"/>
              </a:buClr>
              <a:defRPr/>
            </a:pPr>
            <a:endParaRPr lang="en-NZ" sz="1100" dirty="0">
              <a:solidFill>
                <a:prstClr val="black"/>
              </a:solidFill>
            </a:endParaRPr>
          </a:p>
          <a:p>
            <a:pPr marL="210996" lvl="1" indent="-210996" defTabSz="843976">
              <a:spcBef>
                <a:spcPts val="462"/>
              </a:spcBef>
              <a:spcAft>
                <a:spcPts val="554"/>
              </a:spcAft>
              <a:buClr>
                <a:prstClr val="black"/>
              </a:buClr>
              <a:defRPr/>
            </a:pPr>
            <a:endParaRPr lang="en-NZ" sz="1100" dirty="0">
              <a:solidFill>
                <a:prstClr val="black"/>
              </a:solidFill>
            </a:endParaRPr>
          </a:p>
          <a:p>
            <a:pPr marL="210996" lvl="1" indent="-210996" defTabSz="843976">
              <a:spcBef>
                <a:spcPts val="462"/>
              </a:spcBef>
              <a:spcAft>
                <a:spcPts val="554"/>
              </a:spcAft>
              <a:buClr>
                <a:prstClr val="black"/>
              </a:buClr>
              <a:defRPr/>
            </a:pPr>
            <a:endParaRPr lang="en-NZ" sz="1100" dirty="0">
              <a:solidFill>
                <a:prstClr val="black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6BA5FB8-BF91-4E81-B038-82E4373C8A56}"/>
              </a:ext>
            </a:extLst>
          </p:cNvPr>
          <p:cNvSpPr txBox="1">
            <a:spLocks/>
          </p:cNvSpPr>
          <p:nvPr/>
        </p:nvSpPr>
        <p:spPr>
          <a:xfrm>
            <a:off x="3675339" y="1334814"/>
            <a:ext cx="2958374" cy="5275536"/>
          </a:xfrm>
          <a:prstGeom prst="rect">
            <a:avLst/>
          </a:prstGeom>
        </p:spPr>
        <p:txBody>
          <a:bodyPr vert="horz" lIns="84406" tIns="42203" rIns="84406" bIns="42203" rtlCol="0">
            <a:noAutofit/>
          </a:bodyPr>
          <a:lstStyle>
            <a:lvl1pPr marL="0" indent="0" algn="l" defTabSz="91428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1" b="1" kern="1200">
                <a:solidFill>
                  <a:schemeClr val="accent1"/>
                </a:solidFill>
                <a:latin typeface="Arial Nova Cond" panose="020B0506020202020204" pitchFamily="34" charset="0"/>
                <a:ea typeface="+mn-ea"/>
                <a:cs typeface="+mn-cs"/>
              </a:defRPr>
            </a:lvl1pPr>
            <a:lvl2pPr marL="228573" indent="-228573" algn="l" defTabSz="91428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101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2pPr>
            <a:lvl3pPr marL="1142857" indent="-228573" algn="l" defTabSz="91428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1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3pPr>
            <a:lvl4pPr marL="1599999" indent="-228573" algn="l" defTabSz="91428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1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4pPr>
            <a:lvl5pPr marL="2057141" indent="-228573" algn="l" defTabSz="91428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1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5pPr>
            <a:lvl6pPr marL="2514285" indent="-228573" algn="l" defTabSz="91428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26" indent="-228573" algn="l" defTabSz="91428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71" indent="-228573" algn="l" defTabSz="91428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11" indent="-228573" algn="l" defTabSz="91428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defTabSz="843976">
              <a:spcBef>
                <a:spcPts val="462"/>
              </a:spcBef>
              <a:spcAft>
                <a:spcPts val="554"/>
              </a:spcAft>
              <a:buClr>
                <a:prstClr val="black"/>
              </a:buClr>
              <a:buNone/>
              <a:defRPr/>
            </a:pPr>
            <a:r>
              <a:rPr lang="en-GB" sz="1100" b="1" dirty="0">
                <a:solidFill>
                  <a:srgbClr val="00245E"/>
                </a:solidFill>
                <a:latin typeface="Arial Nova Cond" panose="020B0506020202020204" pitchFamily="34" charset="0"/>
              </a:rPr>
              <a:t>DIRECTIONS FOR USE</a:t>
            </a:r>
          </a:p>
          <a:p>
            <a:pPr lvl="1" defTabSz="843976">
              <a:spcBef>
                <a:spcPts val="462"/>
              </a:spcBef>
              <a:spcAft>
                <a:spcPts val="554"/>
              </a:spcAft>
              <a:buClr>
                <a:prstClr val="black"/>
              </a:buClr>
              <a:defRPr/>
            </a:pPr>
            <a:r>
              <a:rPr lang="en-NZ" sz="1000" dirty="0">
                <a:solidFill>
                  <a:prstClr val="black"/>
                </a:solidFill>
              </a:rPr>
              <a:t>Feed </a:t>
            </a:r>
            <a:r>
              <a:rPr lang="en-NZ" sz="1000" b="1" dirty="0">
                <a:solidFill>
                  <a:prstClr val="black"/>
                </a:solidFill>
              </a:rPr>
              <a:t>Optimate Hoof Rescue </a:t>
            </a:r>
            <a:r>
              <a:rPr lang="en-NZ" sz="1000" dirty="0">
                <a:solidFill>
                  <a:prstClr val="black"/>
                </a:solidFill>
              </a:rPr>
              <a:t>via mixer wagon, trough feeder or mixed on feed pads.</a:t>
            </a:r>
          </a:p>
          <a:p>
            <a:pPr lvl="1" defTabSz="843976">
              <a:spcBef>
                <a:spcPts val="462"/>
              </a:spcBef>
              <a:spcAft>
                <a:spcPts val="554"/>
              </a:spcAft>
              <a:buClr>
                <a:prstClr val="black"/>
              </a:buClr>
              <a:defRPr/>
            </a:pPr>
            <a:r>
              <a:rPr lang="en-NZ" sz="1000" dirty="0">
                <a:solidFill>
                  <a:prstClr val="black"/>
                </a:solidFill>
              </a:rPr>
              <a:t>Suitable with maize and grass silage dairy meal, dairy blends.</a:t>
            </a:r>
          </a:p>
          <a:p>
            <a:pPr lvl="1" defTabSz="843976">
              <a:spcBef>
                <a:spcPts val="462"/>
              </a:spcBef>
              <a:spcAft>
                <a:spcPts val="554"/>
              </a:spcAft>
              <a:buClr>
                <a:prstClr val="black"/>
              </a:buClr>
              <a:defRPr/>
            </a:pPr>
            <a:r>
              <a:rPr lang="en-NZ" sz="1000" dirty="0">
                <a:solidFill>
                  <a:prstClr val="black"/>
                </a:solidFill>
              </a:rPr>
              <a:t>Feed 60-120 grams per cow, per day.</a:t>
            </a:r>
          </a:p>
          <a:p>
            <a:pPr lvl="1" defTabSz="843976">
              <a:spcBef>
                <a:spcPts val="462"/>
              </a:spcBef>
              <a:spcAft>
                <a:spcPts val="554"/>
              </a:spcAft>
              <a:buClr>
                <a:prstClr val="black"/>
              </a:buClr>
              <a:defRPr/>
            </a:pPr>
            <a:r>
              <a:rPr lang="en-NZ" sz="1000" dirty="0">
                <a:solidFill>
                  <a:prstClr val="black"/>
                </a:solidFill>
              </a:rPr>
              <a:t>Feed 20-40 grams per goat/sheep, per day.</a:t>
            </a:r>
          </a:p>
          <a:p>
            <a:pPr lvl="1" defTabSz="843976">
              <a:spcBef>
                <a:spcPts val="462"/>
              </a:spcBef>
              <a:spcAft>
                <a:spcPts val="554"/>
              </a:spcAft>
              <a:buClr>
                <a:prstClr val="black"/>
              </a:buClr>
              <a:defRPr/>
            </a:pPr>
            <a:r>
              <a:rPr lang="en-NZ" sz="1000" dirty="0">
                <a:solidFill>
                  <a:prstClr val="black"/>
                </a:solidFill>
              </a:rPr>
              <a:t>Suitable to be fed to lactating dairy animals.</a:t>
            </a:r>
            <a:endParaRPr lang="de-DE" sz="1000" dirty="0">
              <a:solidFill>
                <a:srgbClr val="00245E"/>
              </a:solidFill>
            </a:endParaRPr>
          </a:p>
          <a:p>
            <a:pPr defTabSz="843976" fontAlgn="base">
              <a:spcBef>
                <a:spcPts val="923"/>
              </a:spcBef>
              <a:spcAft>
                <a:spcPts val="554"/>
              </a:spcAft>
              <a:buClr>
                <a:srgbClr val="44546A"/>
              </a:buClr>
              <a:buSzPct val="110000"/>
              <a:defRPr/>
            </a:pPr>
            <a:r>
              <a:rPr lang="de-DE" sz="1100" dirty="0">
                <a:solidFill>
                  <a:srgbClr val="00245E"/>
                </a:solidFill>
              </a:rPr>
              <a:t>INGREDIENTS  </a:t>
            </a:r>
          </a:p>
          <a:p>
            <a:pPr defTabSz="843976" fontAlgn="base">
              <a:spcBef>
                <a:spcPts val="923"/>
              </a:spcBef>
              <a:spcAft>
                <a:spcPts val="554"/>
              </a:spcAft>
              <a:buClr>
                <a:srgbClr val="44546A"/>
              </a:buClr>
              <a:buSzPct val="110000"/>
              <a:defRPr/>
            </a:pPr>
            <a:r>
              <a:rPr lang="en-US" sz="1100" b="0" dirty="0">
                <a:solidFill>
                  <a:prstClr val="black"/>
                </a:solidFill>
                <a:latin typeface="Arial Nova Light" panose="020B0304020202020204" pitchFamily="34" charset="0"/>
              </a:rPr>
              <a:t>Optimate™</a:t>
            </a:r>
            <a:r>
              <a:rPr lang="en-GB" sz="1100" b="0" dirty="0">
                <a:solidFill>
                  <a:prstClr val="black"/>
                </a:solidFill>
                <a:latin typeface="Arial Nova Light" panose="020B0304020202020204" pitchFamily="34" charset="0"/>
              </a:rPr>
              <a:t> ACVM Registration Number A011800.</a:t>
            </a:r>
          </a:p>
          <a:p>
            <a:pPr defTabSz="843976" fontAlgn="base">
              <a:spcBef>
                <a:spcPts val="923"/>
              </a:spcBef>
              <a:spcAft>
                <a:spcPts val="554"/>
              </a:spcAft>
              <a:buClr>
                <a:srgbClr val="44546A"/>
              </a:buClr>
              <a:buSzPct val="110000"/>
              <a:defRPr/>
            </a:pPr>
            <a:r>
              <a:rPr lang="en-GB" sz="1000" dirty="0">
                <a:solidFill>
                  <a:prstClr val="black"/>
                </a:solidFill>
                <a:latin typeface="Arial Nova Light" panose="020B0304020202020204" pitchFamily="34" charset="0"/>
              </a:rPr>
              <a:t>Cows (Elemental):                                 Maintenance </a:t>
            </a:r>
            <a:r>
              <a:rPr lang="en-NZ" sz="1000" dirty="0">
                <a:solidFill>
                  <a:prstClr val="black"/>
                </a:solidFill>
                <a:latin typeface="Arial Nova Light" panose="020B0304020202020204" pitchFamily="34" charset="0"/>
              </a:rPr>
              <a:t>60g and </a:t>
            </a:r>
            <a:r>
              <a:rPr lang="en-NZ" sz="1000" dirty="0">
                <a:solidFill>
                  <a:schemeClr val="tx1"/>
                </a:solidFill>
                <a:latin typeface="Arial Nova Light" panose="020B0304020202020204" pitchFamily="34" charset="0"/>
              </a:rPr>
              <a:t>Stress Period</a:t>
            </a:r>
            <a:r>
              <a:rPr lang="en-NZ" sz="1000" dirty="0">
                <a:solidFill>
                  <a:prstClr val="black"/>
                </a:solidFill>
                <a:latin typeface="Arial Nova Light" panose="020B0304020202020204" pitchFamily="34" charset="0"/>
              </a:rPr>
              <a:t> 120g dose</a:t>
            </a:r>
            <a:r>
              <a:rPr lang="en-GB" sz="1000" dirty="0">
                <a:solidFill>
                  <a:schemeClr val="tx1"/>
                </a:solidFill>
                <a:latin typeface="Arial Nova Light" panose="020B0304020202020204" pitchFamily="34" charset="0"/>
              </a:rPr>
              <a:t>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NZ" sz="1000" dirty="0">
                <a:solidFill>
                  <a:prstClr val="black"/>
                </a:solidFill>
                <a:latin typeface="Arial Nova Light" panose="020B0304020202020204" pitchFamily="34" charset="0"/>
              </a:rPr>
              <a:t>60g contains</a:t>
            </a:r>
            <a:r>
              <a:rPr lang="en-NZ" sz="1000" b="0" dirty="0">
                <a:solidFill>
                  <a:prstClr val="black"/>
                </a:solidFill>
                <a:latin typeface="Arial Nova Light" panose="020B0304020202020204" pitchFamily="34" charset="0"/>
              </a:rPr>
              <a:t>: 10mg Biotin - 53g Optimate - 150</a:t>
            </a:r>
            <a:r>
              <a:rPr lang="en-NZ" sz="1000" b="0" dirty="0">
                <a:solidFill>
                  <a:schemeClr val="tx1"/>
                </a:solidFill>
                <a:latin typeface="Arial Nova Light" panose="020B0304020202020204" pitchFamily="34" charset="0"/>
              </a:rPr>
              <a:t>0mg Zinc - 2g Rumen Protected Methionine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NZ" sz="1000" dirty="0">
                <a:solidFill>
                  <a:prstClr val="black"/>
                </a:solidFill>
                <a:latin typeface="Arial Nova Light" panose="020B0304020202020204" pitchFamily="34" charset="0"/>
              </a:rPr>
              <a:t>120g contains</a:t>
            </a:r>
            <a:r>
              <a:rPr lang="en-NZ" sz="1000" b="0" dirty="0">
                <a:solidFill>
                  <a:prstClr val="black"/>
                </a:solidFill>
                <a:latin typeface="Arial Nova Light" panose="020B0304020202020204" pitchFamily="34" charset="0"/>
              </a:rPr>
              <a:t>: 20mg Biotin - 106g Optimate - 30</a:t>
            </a:r>
            <a:r>
              <a:rPr lang="en-NZ" sz="1000" b="0" dirty="0">
                <a:solidFill>
                  <a:schemeClr val="tx1"/>
                </a:solidFill>
                <a:latin typeface="Arial Nova Light" panose="020B0304020202020204" pitchFamily="34" charset="0"/>
              </a:rPr>
              <a:t>00mg Zinc - 4g Rumen Protected Methionine</a:t>
            </a:r>
          </a:p>
          <a:p>
            <a:pPr defTabSz="843976" fontAlgn="base">
              <a:spcBef>
                <a:spcPts val="923"/>
              </a:spcBef>
              <a:spcAft>
                <a:spcPts val="554"/>
              </a:spcAft>
              <a:buClr>
                <a:srgbClr val="44546A"/>
              </a:buClr>
              <a:buSzPct val="110000"/>
              <a:defRPr/>
            </a:pPr>
            <a:r>
              <a:rPr lang="en-GB" sz="1000" dirty="0">
                <a:solidFill>
                  <a:prstClr val="black"/>
                </a:solidFill>
                <a:latin typeface="Arial Nova Light" panose="020B0304020202020204" pitchFamily="34" charset="0"/>
              </a:rPr>
              <a:t>Goat / Sheep (Elemental):                         Maintenance 20</a:t>
            </a:r>
            <a:r>
              <a:rPr lang="en-NZ" sz="1000" dirty="0">
                <a:solidFill>
                  <a:prstClr val="black"/>
                </a:solidFill>
                <a:latin typeface="Arial Nova Light" panose="020B0304020202020204" pitchFamily="34" charset="0"/>
              </a:rPr>
              <a:t>g and </a:t>
            </a:r>
            <a:r>
              <a:rPr lang="en-NZ" sz="1000" dirty="0">
                <a:solidFill>
                  <a:schemeClr val="tx1"/>
                </a:solidFill>
                <a:latin typeface="Arial Nova Light" panose="020B0304020202020204" pitchFamily="34" charset="0"/>
              </a:rPr>
              <a:t>Stress Period</a:t>
            </a:r>
            <a:r>
              <a:rPr lang="en-NZ" sz="1000" dirty="0">
                <a:solidFill>
                  <a:prstClr val="black"/>
                </a:solidFill>
                <a:latin typeface="Arial Nova Light" panose="020B0304020202020204" pitchFamily="34" charset="0"/>
              </a:rPr>
              <a:t> 40g dose</a:t>
            </a:r>
            <a:r>
              <a:rPr lang="en-GB" sz="1000" dirty="0">
                <a:solidFill>
                  <a:schemeClr val="tx1"/>
                </a:solidFill>
                <a:latin typeface="Arial Nova Light" panose="020B0304020202020204" pitchFamily="34" charset="0"/>
              </a:rPr>
              <a:t>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NZ" sz="1000" dirty="0">
                <a:solidFill>
                  <a:prstClr val="black"/>
                </a:solidFill>
                <a:latin typeface="Arial Nova Light" panose="020B0304020202020204" pitchFamily="34" charset="0"/>
              </a:rPr>
              <a:t>20g contains: </a:t>
            </a:r>
            <a:r>
              <a:rPr lang="en-NZ" sz="1000" b="0" dirty="0">
                <a:solidFill>
                  <a:prstClr val="black"/>
                </a:solidFill>
                <a:latin typeface="Arial Nova Light" panose="020B0304020202020204" pitchFamily="34" charset="0"/>
              </a:rPr>
              <a:t>3mg Biotin - 17g Optimate – 500m</a:t>
            </a:r>
            <a:r>
              <a:rPr lang="en-NZ" sz="1000" b="0" dirty="0">
                <a:solidFill>
                  <a:schemeClr val="tx1"/>
                </a:solidFill>
                <a:latin typeface="Arial Nova Light" panose="020B0304020202020204" pitchFamily="34" charset="0"/>
              </a:rPr>
              <a:t>g Zinc - 660mg Rumen Protected Methionine</a:t>
            </a:r>
          </a:p>
          <a:p>
            <a:pPr defTabSz="742950">
              <a:lnSpc>
                <a:spcPct val="100000"/>
              </a:lnSpc>
              <a:spcBef>
                <a:spcPts val="0"/>
              </a:spcBef>
              <a:defRPr/>
            </a:pPr>
            <a:r>
              <a:rPr lang="en-NZ" sz="1000" dirty="0">
                <a:solidFill>
                  <a:prstClr val="black"/>
                </a:solidFill>
                <a:latin typeface="Arial Nova Light" panose="020B0304020202020204" pitchFamily="34" charset="0"/>
              </a:rPr>
              <a:t>40g contains: </a:t>
            </a:r>
            <a:r>
              <a:rPr lang="en-NZ" sz="1000" b="0" dirty="0">
                <a:solidFill>
                  <a:prstClr val="black"/>
                </a:solidFill>
                <a:latin typeface="Arial Nova Light" panose="020B0304020202020204" pitchFamily="34" charset="0"/>
              </a:rPr>
              <a:t>6mg Biotin - 34g Optimate - 1000</a:t>
            </a:r>
            <a:r>
              <a:rPr lang="en-NZ" sz="1000" b="0" dirty="0">
                <a:solidFill>
                  <a:schemeClr val="tx1"/>
                </a:solidFill>
                <a:latin typeface="Arial Nova Light" panose="020B0304020202020204" pitchFamily="34" charset="0"/>
              </a:rPr>
              <a:t>mg Zinc - 1320mg Rumen Protected Methionine</a:t>
            </a:r>
          </a:p>
          <a:p>
            <a:pPr marR="0" lvl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NZ" sz="1100" b="0" dirty="0">
              <a:solidFill>
                <a:prstClr val="black"/>
              </a:solidFill>
              <a:latin typeface="Arial Nova Light" panose="020B03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2E4401-FC8D-4162-B994-D5D8034359BB}"/>
              </a:ext>
            </a:extLst>
          </p:cNvPr>
          <p:cNvSpPr txBox="1"/>
          <p:nvPr/>
        </p:nvSpPr>
        <p:spPr>
          <a:xfrm>
            <a:off x="3730955" y="245726"/>
            <a:ext cx="31864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</a:pPr>
            <a:r>
              <a:rPr lang="en-NZ" sz="1200" b="1" kern="0" dirty="0">
                <a:latin typeface="Arial Nova Cond" panose="020B0506020202020204" pitchFamily="34" charset="0"/>
              </a:rPr>
              <a:t>ESSENTIAL MIX OF ORGANIC MINREALS, VITAMINS AND AMINIO ACIDS WITH THE POWER OF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2E580638-D7D6-433F-AB44-F1F7897056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035770"/>
              </p:ext>
            </p:extLst>
          </p:nvPr>
        </p:nvGraphicFramePr>
        <p:xfrm>
          <a:off x="6841970" y="5152541"/>
          <a:ext cx="2960426" cy="48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5414">
                  <a:extLst>
                    <a:ext uri="{9D8B030D-6E8A-4147-A177-3AD203B41FA5}">
                      <a16:colId xmlns:a16="http://schemas.microsoft.com/office/drawing/2014/main" val="2553198928"/>
                    </a:ext>
                  </a:extLst>
                </a:gridCol>
                <a:gridCol w="1015012">
                  <a:extLst>
                    <a:ext uri="{9D8B030D-6E8A-4147-A177-3AD203B41FA5}">
                      <a16:colId xmlns:a16="http://schemas.microsoft.com/office/drawing/2014/main" val="1126071504"/>
                    </a:ext>
                  </a:extLst>
                </a:gridCol>
              </a:tblGrid>
              <a:tr h="195870">
                <a:tc>
                  <a:txBody>
                    <a:bodyPr/>
                    <a:lstStyle/>
                    <a:p>
                      <a:r>
                        <a:rPr lang="en-NZ" sz="1000" b="0" dirty="0">
                          <a:latin typeface="Arial Nova Cond" panose="020B0506020202020204" pitchFamily="34" charset="0"/>
                        </a:rPr>
                        <a:t>Code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000" b="0" dirty="0">
                          <a:latin typeface="Arial Nova Cond" panose="020B0506020202020204" pitchFamily="34" charset="0"/>
                        </a:rPr>
                        <a:t>Pack size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384055"/>
                  </a:ext>
                </a:extLst>
              </a:tr>
              <a:tr h="195870"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kern="1200" dirty="0">
                          <a:solidFill>
                            <a:schemeClr val="dk1"/>
                          </a:solidFill>
                          <a:latin typeface="Arial Nova Light" panose="020B0304020202020204" pitchFamily="34" charset="0"/>
                          <a:ea typeface="+mn-ea"/>
                          <a:cs typeface="+mn-cs"/>
                        </a:rPr>
                        <a:t>AGRI-0147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285" rtl="0" eaLnBrk="1" fontAlgn="b" latinLnBrk="0" hangingPunct="1"/>
                      <a:r>
                        <a:rPr lang="en-NZ" sz="1000" kern="1200" dirty="0">
                          <a:solidFill>
                            <a:schemeClr val="dk1"/>
                          </a:solidFill>
                          <a:latin typeface="Arial Nova Light" panose="020B0304020202020204" pitchFamily="34" charset="0"/>
                          <a:ea typeface="+mn-ea"/>
                          <a:cs typeface="+mn-cs"/>
                        </a:rPr>
                        <a:t>1 Tonne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096"/>
                  </a:ext>
                </a:extLst>
              </a:tr>
            </a:tbl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:a16="http://schemas.microsoft.com/office/drawing/2014/main" id="{FFA704D6-F63A-4B8D-83E8-0D4C19294EF1}"/>
              </a:ext>
            </a:extLst>
          </p:cNvPr>
          <p:cNvGrpSpPr/>
          <p:nvPr/>
        </p:nvGrpSpPr>
        <p:grpSpPr>
          <a:xfrm>
            <a:off x="7179773" y="4268350"/>
            <a:ext cx="2284820" cy="481016"/>
            <a:chOff x="6968627" y="4741395"/>
            <a:chExt cx="2660003" cy="56000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2765E4C-4803-4730-838D-FDD1A1B2BC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68627" y="4741395"/>
              <a:ext cx="2660003" cy="291379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0169FC3-3C85-40C8-BC91-6E1220973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54620" y="5011408"/>
              <a:ext cx="1873777" cy="289989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86C07A4-19CE-4DC4-B7E0-26A996953EEA}"/>
              </a:ext>
            </a:extLst>
          </p:cNvPr>
          <p:cNvSpPr txBox="1"/>
          <p:nvPr/>
        </p:nvSpPr>
        <p:spPr>
          <a:xfrm>
            <a:off x="6799458" y="4800885"/>
            <a:ext cx="300293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101" dirty="0">
                <a:latin typeface="Arial Nova Light" panose="020B0304020202020204" pitchFamily="34" charset="0"/>
              </a:rPr>
              <a:t>For more information visit www.bpmnz.co.nz</a:t>
            </a:r>
            <a:endParaRPr lang="en-NZ" sz="1101" dirty="0">
              <a:latin typeface="Arial Nova Light" panose="020B0304020202020204" pitchFamily="34" charset="0"/>
            </a:endParaRPr>
          </a:p>
        </p:txBody>
      </p:sp>
      <p:pic>
        <p:nvPicPr>
          <p:cNvPr id="12" name="Picture 8" descr="Smart Pack | New Zealand owned packaging company | Bags and Sacks">
            <a:extLst>
              <a:ext uri="{FF2B5EF4-FFF2-40B4-BE49-F238E27FC236}">
                <a16:creationId xmlns:a16="http://schemas.microsoft.com/office/drawing/2014/main" id="{D128DA4D-60A8-4387-B411-503852DD90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9" r="26473"/>
          <a:stretch/>
        </p:blipFill>
        <p:spPr bwMode="auto">
          <a:xfrm>
            <a:off x="6917375" y="1521951"/>
            <a:ext cx="2371624" cy="286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C83E54-E8A2-BC9E-675A-E8EEA28455E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01" t="12062" b="2642"/>
          <a:stretch/>
        </p:blipFill>
        <p:spPr>
          <a:xfrm>
            <a:off x="4548326" y="660272"/>
            <a:ext cx="809348" cy="2317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0678ED3-0773-2B7E-556D-46B3A0673E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01" t="12062" b="2642"/>
          <a:stretch/>
        </p:blipFill>
        <p:spPr>
          <a:xfrm>
            <a:off x="413066" y="1424695"/>
            <a:ext cx="679198" cy="1945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8D03C1-31B4-AAEC-51E8-41499E9E2DC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01" t="12062" b="2642"/>
          <a:stretch/>
        </p:blipFill>
        <p:spPr>
          <a:xfrm>
            <a:off x="1092264" y="3331744"/>
            <a:ext cx="679198" cy="1945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8CEE88-FE0B-BDD0-BE65-CF060AE79E7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146" b="8010"/>
          <a:stretch/>
        </p:blipFill>
        <p:spPr>
          <a:xfrm>
            <a:off x="508958" y="156935"/>
            <a:ext cx="2952108" cy="100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92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P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245E"/>
      </a:accent1>
      <a:accent2>
        <a:srgbClr val="00B259"/>
      </a:accent2>
      <a:accent3>
        <a:srgbClr val="00928F"/>
      </a:accent3>
      <a:accent4>
        <a:srgbClr val="13B6EA"/>
      </a:accent4>
      <a:accent5>
        <a:srgbClr val="D7C300"/>
      </a:accent5>
      <a:accent6>
        <a:srgbClr val="72CBD2"/>
      </a:accent6>
      <a:hlink>
        <a:srgbClr val="AEBCBA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PMNZ Powerpoint A4 June 2020" id="{A2224F76-2828-4908-8863-35F1ADA287B1}" vid="{B5B1A1E6-744A-404A-AA4B-9CE86A9C9E81}"/>
    </a:ext>
  </a:extLst>
</a:theme>
</file>

<file path=ppt/theme/theme2.xml><?xml version="1.0" encoding="utf-8"?>
<a:theme xmlns:a="http://schemas.openxmlformats.org/drawingml/2006/main" name="1_Office Theme">
  <a:themeElements>
    <a:clrScheme name="BP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245E"/>
      </a:accent1>
      <a:accent2>
        <a:srgbClr val="00B259"/>
      </a:accent2>
      <a:accent3>
        <a:srgbClr val="00928F"/>
      </a:accent3>
      <a:accent4>
        <a:srgbClr val="13B6EA"/>
      </a:accent4>
      <a:accent5>
        <a:srgbClr val="D7C300"/>
      </a:accent5>
      <a:accent6>
        <a:srgbClr val="72CBD2"/>
      </a:accent6>
      <a:hlink>
        <a:srgbClr val="AEBCBA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PMNZ Powerpoint A4 June 2020" id="{A2224F76-2828-4908-8863-35F1ADA287B1}" vid="{B5B1A1E6-744A-404A-AA4B-9CE86A9C9E8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BPMNZ Powerpoint A4 June 2020</Template>
  <TotalTime>96153</TotalTime>
  <Words>314</Words>
  <Application>Microsoft Office PowerPoint</Application>
  <PresentationFormat>A4 Paper (210x297 mm)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Arial Nova</vt:lpstr>
      <vt:lpstr>Arial Nova Cond</vt:lpstr>
      <vt:lpstr>Arial Nova Cond Light</vt:lpstr>
      <vt:lpstr>Arial Nova Light</vt:lpstr>
      <vt:lpstr>Calibri</vt:lpstr>
      <vt:lpstr>Office Theme</vt:lpstr>
      <vt:lpstr>1_Office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Jesse-Lee Bundy</dc:creator>
  <cp:lastModifiedBy>Stacey Cuthbert</cp:lastModifiedBy>
  <cp:revision>187</cp:revision>
  <cp:lastPrinted>2023-06-11T21:25:24Z</cp:lastPrinted>
  <dcterms:created xsi:type="dcterms:W3CDTF">2021-04-15T02:01:01Z</dcterms:created>
  <dcterms:modified xsi:type="dcterms:W3CDTF">2024-09-04T01:38:33Z</dcterms:modified>
</cp:coreProperties>
</file>